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8" r:id="rId4"/>
    <p:sldId id="261" r:id="rId5"/>
    <p:sldId id="262" r:id="rId6"/>
    <p:sldId id="259" r:id="rId7"/>
    <p:sldId id="263" r:id="rId8"/>
    <p:sldId id="284" r:id="rId9"/>
    <p:sldId id="260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1" r:id="rId20"/>
    <p:sldId id="282" r:id="rId21"/>
    <p:sldId id="283" r:id="rId22"/>
    <p:sldId id="280" r:id="rId23"/>
    <p:sldId id="285" r:id="rId24"/>
    <p:sldId id="290" r:id="rId25"/>
    <p:sldId id="286" r:id="rId26"/>
    <p:sldId id="287" r:id="rId27"/>
    <p:sldId id="288" r:id="rId28"/>
    <p:sldId id="291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2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0"/>
    <p:restoredTop sz="92479"/>
  </p:normalViewPr>
  <p:slideViewPr>
    <p:cSldViewPr snapToGrid="0" snapToObjects="1">
      <p:cViewPr varScale="1">
        <p:scale>
          <a:sx n="107" d="100"/>
          <a:sy n="107" d="100"/>
        </p:scale>
        <p:origin x="75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 reduction and autoencoders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an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the length of the projection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given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Our task becomes to select a unit-length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to maximize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 is the covariance matrix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Remember that we replaced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3081" r="-309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23B77-0C17-9D4A-8C82-D3BF0A45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7AA6D-730B-BD4B-B6D0-BE1E3BE5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cont</a:t>
                </a:r>
                <a:r>
                  <a:rPr lang="en-US" dirty="0"/>
                  <a:t>’)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By Lagrange multiplier,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derivative and set to 0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dirty="0"/>
                  <a:t> with 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we want to 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must be the eigenvector with maximum eigenvalue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2801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23B77-0C17-9D4A-8C82-D3BF0A45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7AA6D-730B-BD4B-B6D0-BE1E3BE5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Select a unit-length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to maximize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Lagrange form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derivative and set to 0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⇒0−0+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23B77-0C17-9D4A-8C82-D3BF0A45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7AA6D-730B-BD4B-B6D0-BE1E3BE5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cont</a:t>
                </a:r>
                <a:r>
                  <a:rPr lang="en-US" dirty="0"/>
                  <a:t>’)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113B-0011-5F43-B4DE-214E92859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Taking derivative and set to 0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dirty="0"/>
                  <a:t> with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Since we want to 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∵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must be the eigenvector with second largest eigenvalue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F3634-BBE6-5044-819C-966016C45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23B77-0C17-9D4A-8C82-D3BF0A45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7AA6D-730B-BD4B-B6D0-BE1E3BE5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DE1B-9AE5-BE47-8A29-3E1D0A29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D066-DE71-0244-A7DB-24F250D7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PCA by computing the eigenvectors of the </a:t>
            </a:r>
            <a:r>
              <a:rPr lang="en-US" i="1" dirty="0"/>
              <a:t>k</a:t>
            </a:r>
            <a:r>
              <a:rPr lang="en-US" dirty="0"/>
              <a:t> largest eigenvalues of the covariance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82D6B-A7BC-9F41-AA5A-99D5A941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C0AB5-DD90-0E41-883A-0AE575E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96879E-98EC-984B-9A61-9BFF7FCA6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0477F3F-6D3C-0145-8A5E-5CAE98988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0D72A-0702-A547-97D4-A41F53B2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76FB2-E8B3-6D4C-83D7-014B974E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038C-71C8-8F43-BFBC-4C9A8010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E052-2B0C-8F4D-92DD-D08BE315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74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autoencoder is a neural network whose outputs are its own inputs</a:t>
            </a:r>
          </a:p>
          <a:p>
            <a:pPr lvl="1"/>
            <a:r>
              <a:rPr lang="en-US" dirty="0"/>
              <a:t>Unsupervised (or self-supervised) learning</a:t>
            </a:r>
          </a:p>
          <a:p>
            <a:r>
              <a:rPr lang="en-US" dirty="0"/>
              <a:t>Objective: minimize reconstruction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17AB2-828B-C344-88BB-967FFDDA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114C-987C-5D41-B9E2-B92AB856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3DC841-E3BD-D84A-A87A-0011ABDE9186}"/>
              </a:ext>
            </a:extLst>
          </p:cNvPr>
          <p:cNvGrpSpPr/>
          <p:nvPr/>
        </p:nvGrpSpPr>
        <p:grpSpPr>
          <a:xfrm>
            <a:off x="2289108" y="3429000"/>
            <a:ext cx="4539396" cy="3543194"/>
            <a:chOff x="1934600" y="3152291"/>
            <a:chExt cx="4893904" cy="38199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ECB954-BA09-7B42-83F9-EF98A7F9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600" y="3152291"/>
              <a:ext cx="4893904" cy="38199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19A18-57C1-EF45-8EA1-E0BDD9B703E7}"/>
                </a:ext>
              </a:extLst>
            </p:cNvPr>
            <p:cNvSpPr txBox="1"/>
            <p:nvPr/>
          </p:nvSpPr>
          <p:spPr>
            <a:xfrm>
              <a:off x="3138357" y="3707438"/>
              <a:ext cx="1123117" cy="43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encoder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FE3348-91F3-6848-8C1C-B2F16C4E507D}"/>
                </a:ext>
              </a:extLst>
            </p:cNvPr>
            <p:cNvSpPr txBox="1"/>
            <p:nvPr/>
          </p:nvSpPr>
          <p:spPr>
            <a:xfrm>
              <a:off x="4441134" y="3697609"/>
              <a:ext cx="1123117" cy="43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08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300D-235D-EF4C-A445-6026CDCE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637F4-6633-0C49-B298-93F18FB527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Target: minimize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linear, then: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Target: minimize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𝑽𝑾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Optimal solution is PCA!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637F4-6633-0C49-B298-93F18FB52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2521" b="-11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B92AC-C3C2-084D-9595-E85DBA8B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0FA09-E29E-DC4D-99ED-FE0719B8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DD58C-84E8-F541-AF23-8F42223D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as non-linear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8B39C-7F22-EA49-BC2C-596C3DC0B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non-linear, then we have non-linear dimension reduction</a:t>
                </a:r>
              </a:p>
              <a:p>
                <a:r>
                  <a:rPr lang="en-US" dirty="0"/>
                  <a:t>We may further use deep autoencoder to perform non-linear dimension reduction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8B39C-7F22-EA49-BC2C-596C3DC0B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319FE-FAB5-FB4A-BFC9-C8AE9A50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2B0DF-5C38-8A4C-8CD1-70A38E5A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A0D67-C469-B346-8E7C-4A160CC3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32" y="3759945"/>
            <a:ext cx="4476135" cy="30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7379-AADB-8142-8A41-181B5C64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9AFEB6-F368-614B-8678-76DA4BCC1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9959"/>
            <a:ext cx="8229600" cy="25864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877D-6E24-F641-83B0-D8E16A4B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CF192-6C85-6F44-9245-34B9C0D2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2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05E4-A1AB-4C4D-9D4C-70CE6C4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B2E59-F6D8-5442-922D-A00C06633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would like to find a new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dirty="0"/>
                  <a:t> can still well represent the original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B2E59-F6D8-5442-922D-A00C06633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2E94-AF56-5D44-A6C9-103E823C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33484-E2C9-924B-9BBE-6656C0A9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D943-03FB-7C44-A10E-E8020006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 SE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6CF2E-D132-964A-B7F4-78EDA18E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19B36-585E-DA4D-85DF-4B5DAEBF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B45E4E-AE61-6D4E-8638-F84D3F5504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78" y="4073489"/>
                <a:ext cx="8229600" cy="225685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 block outputs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#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feature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maps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Recalibrate the feature 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original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recalibrated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original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B45E4E-AE61-6D4E-8638-F84D3F550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78" y="4073489"/>
                <a:ext cx="8229600" cy="2256858"/>
              </a:xfrm>
              <a:blipFill>
                <a:blip r:embed="rId2"/>
                <a:stretch>
                  <a:fillRect l="-1698" t="-6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5FFB930-79D7-9247-B60B-196D73D24B78}"/>
              </a:ext>
            </a:extLst>
          </p:cNvPr>
          <p:cNvGrpSpPr/>
          <p:nvPr/>
        </p:nvGrpSpPr>
        <p:grpSpPr>
          <a:xfrm>
            <a:off x="611578" y="2062624"/>
            <a:ext cx="1153236" cy="1084997"/>
            <a:chOff x="457200" y="1600200"/>
            <a:chExt cx="1153236" cy="1084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C5B77E-09D2-1044-9971-DB70E438597A}"/>
                </a:ext>
              </a:extLst>
            </p:cNvPr>
            <p:cNvSpPr/>
            <p:nvPr/>
          </p:nvSpPr>
          <p:spPr>
            <a:xfrm>
              <a:off x="457200" y="1600200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01EC0D-1A9B-7545-8304-0F0033145007}"/>
                </a:ext>
              </a:extLst>
            </p:cNvPr>
            <p:cNvSpPr/>
            <p:nvPr/>
          </p:nvSpPr>
          <p:spPr>
            <a:xfrm>
              <a:off x="609600" y="1752600"/>
              <a:ext cx="696036" cy="62779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51067C-1B74-8645-BD68-8974DE756C86}"/>
                </a:ext>
              </a:extLst>
            </p:cNvPr>
            <p:cNvSpPr/>
            <p:nvPr/>
          </p:nvSpPr>
          <p:spPr>
            <a:xfrm>
              <a:off x="762000" y="1905000"/>
              <a:ext cx="696036" cy="627797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A9AE03-22F7-B943-B830-2AF6B861204D}"/>
                </a:ext>
              </a:extLst>
            </p:cNvPr>
            <p:cNvSpPr/>
            <p:nvPr/>
          </p:nvSpPr>
          <p:spPr>
            <a:xfrm>
              <a:off x="914400" y="2057400"/>
              <a:ext cx="696036" cy="6277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DE086D-62E2-364B-ABFF-23ED51910279}"/>
              </a:ext>
            </a:extLst>
          </p:cNvPr>
          <p:cNvSpPr txBox="1"/>
          <p:nvPr/>
        </p:nvSpPr>
        <p:spPr>
          <a:xfrm>
            <a:off x="420507" y="3236921"/>
            <a:ext cx="16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feature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34AB9-20C2-FB4A-9821-3457FD93A832}"/>
              </a:ext>
            </a:extLst>
          </p:cNvPr>
          <p:cNvSpPr/>
          <p:nvPr/>
        </p:nvSpPr>
        <p:spPr>
          <a:xfrm>
            <a:off x="2952169" y="2137687"/>
            <a:ext cx="1337481" cy="403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75892-A76D-FC4B-A32A-1E967791B5EE}"/>
                  </a:ext>
                </a:extLst>
              </p:cNvPr>
              <p:cNvSpPr txBox="1"/>
              <p:nvPr/>
            </p:nvSpPr>
            <p:spPr>
              <a:xfrm>
                <a:off x="5531596" y="2629008"/>
                <a:ext cx="40267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75892-A76D-FC4B-A32A-1E967791B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96" y="2629008"/>
                <a:ext cx="4026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7203F7-0493-2C4B-B697-4564E5274D75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1764814" y="2813674"/>
            <a:ext cx="3766782" cy="2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F2F15B-6099-BF4D-BD41-642976171B5D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1764814" y="2339654"/>
            <a:ext cx="1187355" cy="49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C20BEC-FE81-FE47-B24C-FE801411757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289650" y="2339654"/>
            <a:ext cx="1241946" cy="47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BB2AB9-BE2D-C142-AAAB-C4DD1F678DAD}"/>
                  </a:ext>
                </a:extLst>
              </p:cNvPr>
              <p:cNvSpPr txBox="1"/>
              <p:nvPr/>
            </p:nvSpPr>
            <p:spPr>
              <a:xfrm>
                <a:off x="4508129" y="1598009"/>
                <a:ext cx="2102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 block outputs a vector of size 4. e.g.,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BB2AB9-BE2D-C142-AAAB-C4DD1F67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29" y="1598009"/>
                <a:ext cx="2102727" cy="923330"/>
              </a:xfrm>
              <a:prstGeom prst="rect">
                <a:avLst/>
              </a:prstGeom>
              <a:blipFill>
                <a:blip r:embed="rId4"/>
                <a:stretch>
                  <a:fillRect l="-2395" t="-2703" r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3CA3589-AB8E-D34C-83F3-4E5F7CBC85BB}"/>
              </a:ext>
            </a:extLst>
          </p:cNvPr>
          <p:cNvGrpSpPr/>
          <p:nvPr/>
        </p:nvGrpSpPr>
        <p:grpSpPr>
          <a:xfrm>
            <a:off x="6610856" y="2042575"/>
            <a:ext cx="1153236" cy="1084997"/>
            <a:chOff x="6456478" y="1580151"/>
            <a:chExt cx="1153236" cy="10849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9EDDEF-850A-124C-B7F4-2558FC49EA6C}"/>
                </a:ext>
              </a:extLst>
            </p:cNvPr>
            <p:cNvSpPr/>
            <p:nvPr/>
          </p:nvSpPr>
          <p:spPr>
            <a:xfrm>
              <a:off x="6456478" y="1580151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450B90-3514-2C4D-8A36-92E6DA06131C}"/>
                </a:ext>
              </a:extLst>
            </p:cNvPr>
            <p:cNvSpPr/>
            <p:nvPr/>
          </p:nvSpPr>
          <p:spPr>
            <a:xfrm>
              <a:off x="6608878" y="1732551"/>
              <a:ext cx="696036" cy="6277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F7DE05-0D99-D74D-9E6A-17BAF33C1FED}"/>
                </a:ext>
              </a:extLst>
            </p:cNvPr>
            <p:cNvSpPr/>
            <p:nvPr/>
          </p:nvSpPr>
          <p:spPr>
            <a:xfrm>
              <a:off x="6761278" y="1884951"/>
              <a:ext cx="696036" cy="627797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7881AE-45DD-9D4B-BCB0-7CF2EC6F9DD0}"/>
                </a:ext>
              </a:extLst>
            </p:cNvPr>
            <p:cNvSpPr/>
            <p:nvPr/>
          </p:nvSpPr>
          <p:spPr>
            <a:xfrm>
              <a:off x="6913678" y="2037351"/>
              <a:ext cx="696036" cy="627797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37D07F3-D70F-5E49-BCCD-98BA9D240E06}"/>
              </a:ext>
            </a:extLst>
          </p:cNvPr>
          <p:cNvSpPr txBox="1"/>
          <p:nvPr/>
        </p:nvSpPr>
        <p:spPr>
          <a:xfrm>
            <a:off x="6556265" y="3244168"/>
            <a:ext cx="162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Recalibrated feature maps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6C43A-B0D6-D64E-901D-FC1C80F1D860}"/>
              </a:ext>
            </a:extLst>
          </p:cNvPr>
          <p:cNvSpPr txBox="1"/>
          <p:nvPr/>
        </p:nvSpPr>
        <p:spPr>
          <a:xfrm>
            <a:off x="5013784" y="3137214"/>
            <a:ext cx="1460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Elementwise product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D2861-D1D3-EA40-BE04-4AFFC5DA52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934270" y="2813674"/>
            <a:ext cx="731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A21AB5-AA63-F742-9463-841063D441CD}"/>
              </a:ext>
            </a:extLst>
          </p:cNvPr>
          <p:cNvSpPr txBox="1"/>
          <p:nvPr/>
        </p:nvSpPr>
        <p:spPr>
          <a:xfrm>
            <a:off x="286439" y="1384448"/>
            <a:ext cx="16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feature maps: 4</a:t>
            </a:r>
          </a:p>
        </p:txBody>
      </p:sp>
    </p:spTree>
    <p:extLst>
      <p:ext uri="{BB962C8B-B14F-4D97-AF65-F5344CB8AC3E}">
        <p14:creationId xmlns:p14="http://schemas.microsoft.com/office/powerpoint/2010/main" val="6097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8" grpId="0"/>
      <p:bldP spid="24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CA49-9FC3-134A-B607-12873145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block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2EA8-CDB2-684A-BD1F-AB5E945F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70AFD-05F3-264A-BD52-2090338B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D677FB4-70C9-AD48-9E79-A2214708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926246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Global avg pool: mean for each feature map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 maps, get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avg pools</a:t>
                </a:r>
              </a:p>
              <a:p>
                <a:pPr lvl="2"/>
                <a:r>
                  <a:rPr lang="en-US" dirty="0"/>
                  <a:t>E.g., 256 maps, avg pools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Consider SE block as an autoencoder</a:t>
                </a: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16×256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small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/>
                  <a:t>, is a compact representation of global avg pool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relationship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 are captured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output of SE block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D677FB4-70C9-AD48-9E79-A2214708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926246" cy="4525963"/>
              </a:xfrm>
              <a:blipFill>
                <a:blip r:embed="rId2"/>
                <a:stretch>
                  <a:fillRect l="-1651" t="-2801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F1001-736D-BE4E-ACC6-9246304DFAF2}"/>
              </a:ext>
            </a:extLst>
          </p:cNvPr>
          <p:cNvCxnSpPr/>
          <p:nvPr/>
        </p:nvCxnSpPr>
        <p:spPr>
          <a:xfrm flipV="1">
            <a:off x="8165916" y="1462047"/>
            <a:ext cx="0" cy="290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57423F-4BD8-FF41-B035-79058F47D255}"/>
              </a:ext>
            </a:extLst>
          </p:cNvPr>
          <p:cNvSpPr/>
          <p:nvPr/>
        </p:nvSpPr>
        <p:spPr>
          <a:xfrm>
            <a:off x="7415289" y="3548357"/>
            <a:ext cx="1501254" cy="504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avg pool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67CB5-D1BD-5C48-8803-3EBE40206447}"/>
              </a:ext>
            </a:extLst>
          </p:cNvPr>
          <p:cNvSpPr/>
          <p:nvPr/>
        </p:nvSpPr>
        <p:spPr>
          <a:xfrm>
            <a:off x="7415289" y="1884429"/>
            <a:ext cx="1501254" cy="5049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B91E5-DEB3-444D-A430-EEEF161CD1BE}"/>
              </a:ext>
            </a:extLst>
          </p:cNvPr>
          <p:cNvSpPr/>
          <p:nvPr/>
        </p:nvSpPr>
        <p:spPr>
          <a:xfrm>
            <a:off x="7774680" y="2811778"/>
            <a:ext cx="782472" cy="3377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5EB118-A6A1-E246-93AA-F12AAD8675A7}"/>
              </a:ext>
            </a:extLst>
          </p:cNvPr>
          <p:cNvGrpSpPr/>
          <p:nvPr/>
        </p:nvGrpSpPr>
        <p:grpSpPr>
          <a:xfrm>
            <a:off x="7513098" y="4423602"/>
            <a:ext cx="1153236" cy="1084997"/>
            <a:chOff x="457200" y="1600200"/>
            <a:chExt cx="1153236" cy="10849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DA1297-6C24-9941-BF04-C71FFEA2AD77}"/>
                </a:ext>
              </a:extLst>
            </p:cNvPr>
            <p:cNvSpPr/>
            <p:nvPr/>
          </p:nvSpPr>
          <p:spPr>
            <a:xfrm>
              <a:off x="457200" y="1600200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676DBC-6C6F-2C44-BD5B-31649B8EE235}"/>
                </a:ext>
              </a:extLst>
            </p:cNvPr>
            <p:cNvSpPr/>
            <p:nvPr/>
          </p:nvSpPr>
          <p:spPr>
            <a:xfrm>
              <a:off x="609600" y="1752600"/>
              <a:ext cx="696036" cy="62779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232D65-A9C4-CE4D-8ECE-B6AC78F5E7CF}"/>
                </a:ext>
              </a:extLst>
            </p:cNvPr>
            <p:cNvSpPr/>
            <p:nvPr/>
          </p:nvSpPr>
          <p:spPr>
            <a:xfrm>
              <a:off x="762000" y="1905000"/>
              <a:ext cx="696036" cy="627797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A5B76C-9FEE-3940-A93A-6F269A27F8BF}"/>
                </a:ext>
              </a:extLst>
            </p:cNvPr>
            <p:cNvSpPr/>
            <p:nvPr/>
          </p:nvSpPr>
          <p:spPr>
            <a:xfrm>
              <a:off x="914400" y="2057400"/>
              <a:ext cx="696036" cy="6277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65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C4D09C-AC60-5C43-896B-4C3F16FD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D1F624-2022-244B-9887-9C6F9C8C3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090" y="1600200"/>
            <a:ext cx="7253820" cy="452596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7FDBE-AB57-594C-8047-3A7BDB36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A91D-9AFA-454A-82E3-F4661324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30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BFCA-9518-D44B-BD70-99127F49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19DE-F0CD-5B4C-BA6C-8ECCB9D2A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main structure of a CNN: </a:t>
            </a:r>
          </a:p>
          <a:p>
            <a:pPr lvl="1"/>
            <a:r>
              <a:rPr lang="en-US" dirty="0"/>
              <a:t>Convolution </a:t>
            </a:r>
          </a:p>
          <a:p>
            <a:pPr lvl="1"/>
            <a:r>
              <a:rPr lang="en-US" dirty="0"/>
              <a:t>Pooling</a:t>
            </a:r>
          </a:p>
          <a:p>
            <a:r>
              <a:rPr lang="en-US" dirty="0"/>
              <a:t>Convolutional autoencoder</a:t>
            </a:r>
          </a:p>
          <a:p>
            <a:pPr lvl="1"/>
            <a:r>
              <a:rPr lang="en-US" dirty="0"/>
              <a:t>Encoder</a:t>
            </a:r>
          </a:p>
          <a:p>
            <a:pPr lvl="2"/>
            <a:r>
              <a:rPr lang="en-US" dirty="0"/>
              <a:t>Consists of convolutional layers and pooling layers</a:t>
            </a:r>
          </a:p>
          <a:p>
            <a:pPr lvl="2"/>
            <a:r>
              <a:rPr lang="en-US" dirty="0"/>
              <a:t>Downscale spatial dimensionality (i.e., height and weight) but increase depth (i.e., # feature maps)</a:t>
            </a:r>
          </a:p>
          <a:p>
            <a:pPr lvl="1"/>
            <a:r>
              <a:rPr lang="en-US" dirty="0"/>
              <a:t>Decoder: </a:t>
            </a:r>
          </a:p>
          <a:p>
            <a:pPr lvl="2"/>
            <a:r>
              <a:rPr lang="en-US" dirty="0"/>
              <a:t>Upscale spatial size and reduce depth back to original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4057-200F-D740-BB8F-87EDDCB0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D8A38-D3ED-2343-AB92-6E82C73A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1FC-EC82-DC49-A7BC-58FB725D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4056C-FE28-2743-94A3-722F648E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230" y="1600200"/>
            <a:ext cx="4469569" cy="4525963"/>
          </a:xfrm>
        </p:spPr>
        <p:txBody>
          <a:bodyPr/>
          <a:lstStyle/>
          <a:p>
            <a:r>
              <a:rPr lang="en-US" dirty="0"/>
              <a:t>Up-sampling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5570-72CC-D149-AC4C-168CD2EF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23C9-A309-6F4D-8023-7B9A3D6F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7F085-90E1-9044-A8F9-8D545C47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6620"/>
            <a:ext cx="3760031" cy="3377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4AE83-9968-514C-930E-97C3FFF35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81" y="3169944"/>
            <a:ext cx="3760031" cy="20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0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76A6-F759-E34C-8501-86B78DC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2663-5D24-EA4D-A909-FD85377A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encoder-decoder model</a:t>
            </a:r>
          </a:p>
          <a:p>
            <a:r>
              <a:rPr lang="en-US" dirty="0"/>
              <a:t>Encoder is a sequence-to-vector RNN</a:t>
            </a:r>
          </a:p>
          <a:p>
            <a:r>
              <a:rPr lang="en-US" dirty="0"/>
              <a:t>Decoder is a vector-to-sequence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72680-298E-B040-BB7D-1990CDBE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4815F-7B37-DD46-9739-FC1EE8FB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78680-5E24-AE4B-AB93-3350C9762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63181"/>
            <a:ext cx="7448764" cy="18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10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3BD0-0477-C54B-B566-E3B3FE37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30A7-7BB3-9B4B-9D38-9D9353B81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noise to input</a:t>
            </a:r>
          </a:p>
          <a:p>
            <a:r>
              <a:rPr lang="en-US" dirty="0"/>
              <a:t>Network tries to recover the original (noise-free) input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8C40D-D3DA-8B4E-933A-0CD053E0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F8A01-4CF8-E447-A298-A647B22B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35E16-16FF-264A-9DBD-1D116F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89266"/>
            <a:ext cx="8229600" cy="21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2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0603-6F66-8A45-B605-631DA59E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9835-D488-9C4E-9C59-18DB7216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autoencoder is unique because</a:t>
            </a:r>
          </a:p>
          <a:p>
            <a:pPr lvl="1"/>
            <a:r>
              <a:rPr lang="en-US" dirty="0"/>
              <a:t>It is a generative model</a:t>
            </a:r>
          </a:p>
          <a:p>
            <a:pPr lvl="1"/>
            <a:r>
              <a:rPr lang="en-US" dirty="0"/>
              <a:t>The output is probabilistic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20C40-0B6F-364D-8C18-36A7AFF5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DA96-FCC0-7D44-B1E8-8FB13410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9DBF-942A-B541-B549-5963CB95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2B9B5C-24E9-BB48-ABF4-CABD64EECD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51022"/>
                <a:ext cx="8229600" cy="212951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Encoder generates mean coding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Actual coding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1" i="1" dirty="0"/>
              </a:p>
              <a:p>
                <a:r>
                  <a:rPr lang="en-US" dirty="0"/>
                  <a:t>The decoder works as normal</a:t>
                </a:r>
              </a:p>
              <a:p>
                <a:r>
                  <a:rPr lang="en-US" dirty="0"/>
                  <a:t>VAE is a generative model because we can “sample”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s to generate new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’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2B9B5C-24E9-BB48-ABF4-CABD64EEC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51022"/>
                <a:ext cx="8229600" cy="2129516"/>
              </a:xfrm>
              <a:blipFill>
                <a:blip r:embed="rId2"/>
                <a:stretch>
                  <a:fillRect l="-1389" t="-5917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DA9F-F9AE-DF44-81CD-66924246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64966-F9BB-7049-82AF-7EAA2A9E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00429-E25A-1A4E-B166-9D39D67D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12526"/>
            <a:ext cx="5691883" cy="2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5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689F-30BE-2043-80FF-5EA9C9C1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DD8E4-10EB-E84B-ACB5-8C6D381E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PCA linearly projects data points into low dimension</a:t>
            </a:r>
          </a:p>
          <a:p>
            <a:pPr lvl="1"/>
            <a:r>
              <a:rPr lang="en-US" dirty="0"/>
              <a:t>Good interpretability</a:t>
            </a:r>
          </a:p>
          <a:p>
            <a:pPr lvl="1"/>
            <a:r>
              <a:rPr lang="en-US" dirty="0"/>
              <a:t>Can project new data points</a:t>
            </a:r>
          </a:p>
          <a:p>
            <a:r>
              <a:rPr lang="en-US" dirty="0"/>
              <a:t>Autoencoder projects the data points non-linearly</a:t>
            </a:r>
          </a:p>
          <a:p>
            <a:pPr lvl="1"/>
            <a:r>
              <a:rPr lang="en-US" dirty="0"/>
              <a:t>Interpretability?</a:t>
            </a:r>
          </a:p>
          <a:p>
            <a:pPr lvl="1"/>
            <a:r>
              <a:rPr lang="en-US" dirty="0"/>
              <a:t>AE vs Word2Vec</a:t>
            </a:r>
          </a:p>
          <a:p>
            <a:r>
              <a:rPr lang="en-US" dirty="0"/>
              <a:t>VAE can generate new instances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F1643-678E-F343-AD7D-0AAEEA34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CD8C4-AAB0-0648-AE47-06D8074A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7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74AF-B23D-184D-A2C0-439768A6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dimension reduction?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4284-5026-774F-9E3C-DCFF3F2A8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 data and preserve useful information</a:t>
            </a:r>
          </a:p>
          <a:p>
            <a:r>
              <a:rPr lang="en-US" dirty="0"/>
              <a:t>Data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52102-C368-F14B-81C2-BDFDC009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55D07-1965-5E42-B1D3-FE177FB3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8AAE-F541-3647-9483-FEF08923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A7B6-DBDC-3B4D-A298-F27A4EC5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Consider the following 3d points</a:t>
            </a:r>
          </a:p>
          <a:p>
            <a:pPr lvl="1"/>
            <a:r>
              <a:rPr lang="en-US" dirty="0"/>
              <a:t>(1,2,3), (2,4,6), (3,6,9), (4,8,12), (5,10,15), (6,12,18)</a:t>
            </a:r>
          </a:p>
          <a:p>
            <a:pPr lvl="1"/>
            <a:r>
              <a:rPr lang="en-US" dirty="0"/>
              <a:t>If each integer requires 1 byte, we need 1*3*6=18 bytes</a:t>
            </a:r>
          </a:p>
          <a:p>
            <a:r>
              <a:rPr lang="en-US" dirty="0"/>
              <a:t>However, we may also store the first point (1,2,3) as the base, and store the multiplier of each point</a:t>
            </a:r>
          </a:p>
          <a:p>
            <a:pPr lvl="1"/>
            <a:r>
              <a:rPr lang="en-US" dirty="0"/>
              <a:t>One point (3 bytes) + multipliers (6 bytes)</a:t>
            </a:r>
          </a:p>
          <a:p>
            <a:r>
              <a:rPr lang="en-US" dirty="0"/>
              <a:t>Reduced 50% of the storage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860F2-C182-A24D-826B-952D83A4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3310F-2558-9846-B6B9-AD64E584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8AAE-F541-3647-9483-FEF08923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A7B6-DBDC-3B4D-A298-F27A4EC5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Consider the following 3d points</a:t>
            </a:r>
          </a:p>
          <a:p>
            <a:pPr lvl="1"/>
            <a:r>
              <a:rPr lang="en-US" dirty="0"/>
              <a:t>(1,2,3), (2,4,6), (3,6,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), (4,8,12), (5,10,15), (6,12,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each integer requires 1 byte, we need 1*3*6=18 bytes</a:t>
            </a:r>
          </a:p>
          <a:p>
            <a:r>
              <a:rPr lang="en-US" dirty="0"/>
              <a:t>If we store the first point (1,2,3) as the base, and store the multiplier of each point</a:t>
            </a:r>
          </a:p>
          <a:p>
            <a:pPr lvl="1"/>
            <a:r>
              <a:rPr lang="en-US" dirty="0"/>
              <a:t>One point (3 bytes) + multipliers (6 bytes)</a:t>
            </a:r>
          </a:p>
          <a:p>
            <a:r>
              <a:rPr lang="en-US" dirty="0"/>
              <a:t>Reduced 50% of the storage</a:t>
            </a:r>
          </a:p>
          <a:p>
            <a:r>
              <a:rPr lang="en-US" dirty="0"/>
              <a:t>However, we have some small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860F2-C182-A24D-826B-952D83A4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3310F-2558-9846-B6B9-AD64E584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0AB727-7BFE-0C4F-8105-C68A8DB60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9660F80-BE37-EB4B-BB3D-BF0E246E2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907-5B16-4842-9460-434255F0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796F6-E78E-1E47-8661-2B40843E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1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9F20-724B-9D4B-9825-948957E6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678260" cy="1143000"/>
          </a:xfrm>
        </p:spPr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354D-05CF-5342-9264-5E9E0451C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622967" cy="47561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find base direction(s) that preserves “important” aspects of data</a:t>
            </a:r>
          </a:p>
          <a:p>
            <a:r>
              <a:rPr lang="en-US" dirty="0"/>
              <a:t>PCA</a:t>
            </a:r>
          </a:p>
          <a:p>
            <a:pPr lvl="1"/>
            <a:r>
              <a:rPr lang="en-US" dirty="0"/>
              <a:t>Allow only linear transforms from the original data point to the new data point</a:t>
            </a:r>
          </a:p>
          <a:p>
            <a:pPr lvl="1"/>
            <a:r>
              <a:rPr lang="en-US" dirty="0"/>
              <a:t>Define the goodness by </a:t>
            </a:r>
          </a:p>
          <a:p>
            <a:pPr lvl="2"/>
            <a:r>
              <a:rPr lang="en-US" dirty="0"/>
              <a:t>Maximizing the variance of projected data (purple line)</a:t>
            </a:r>
          </a:p>
          <a:p>
            <a:pPr lvl="2"/>
            <a:r>
              <a:rPr lang="en-US" dirty="0"/>
              <a:t>Minimize mean squared distance between data points and projections (blue lines)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261473-6629-E94A-83F1-0B6AD6F8B5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91" y="4147859"/>
            <a:ext cx="2793437" cy="2370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08F36-2BDC-4349-B437-38CEEB0D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11FA5-8995-2E4B-B3D2-6A3D1D1C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54646F0-6592-4E47-B661-969A236C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32" y="424459"/>
            <a:ext cx="3248519" cy="3248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317C04-DA39-C64D-954B-9BAD2F982E7D}"/>
              </a:ext>
            </a:extLst>
          </p:cNvPr>
          <p:cNvSpPr txBox="1"/>
          <p:nvPr/>
        </p:nvSpPr>
        <p:spPr>
          <a:xfrm>
            <a:off x="7815012" y="1786970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6CBC7-2175-964E-B6D4-2BEA855B26E8}"/>
              </a:ext>
            </a:extLst>
          </p:cNvPr>
          <p:cNvSpPr txBox="1"/>
          <p:nvPr/>
        </p:nvSpPr>
        <p:spPr>
          <a:xfrm>
            <a:off x="6899892" y="1417638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359124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BAF8D-0845-954B-8560-466B9349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9790F-3882-B149-9B20-E1C1972E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8C634-13FB-4540-89B6-82F59C16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0418"/>
            <a:ext cx="8229600" cy="24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493D-B947-134C-8B6B-1A070324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12/24/19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F9905-9F8B-5045-B6CE-5BA003E7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970DE0E-CD7D-6744-823A-58A6EFCB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019473A-B75D-3840-98F8-BD5690255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1 &amp; 2 zero out the mean</a:t>
                </a:r>
              </a:p>
              <a:p>
                <a:r>
                  <a:rPr lang="en-US" dirty="0"/>
                  <a:t>Step 3 &amp; 4 rescale each coordinate to have unit variance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019473A-B75D-3840-98F8-BD5690255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6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17792</TotalTime>
  <Words>1159</Words>
  <Application>Microsoft Macintosh PowerPoint</Application>
  <PresentationFormat>On-screen Show (4:3)</PresentationFormat>
  <Paragraphs>208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Wingdings</vt:lpstr>
      <vt:lpstr>hhchen</vt:lpstr>
      <vt:lpstr>Dimension reduction and autoencoders</vt:lpstr>
      <vt:lpstr>Dimension reduction</vt:lpstr>
      <vt:lpstr>Why dimension reduction?</vt:lpstr>
      <vt:lpstr>Toy example 1</vt:lpstr>
      <vt:lpstr>Toy example (con’t)</vt:lpstr>
      <vt:lpstr>Principal component analysis (PCA)</vt:lpstr>
      <vt:lpstr>PCA</vt:lpstr>
      <vt:lpstr>PowerPoint Presentation</vt:lpstr>
      <vt:lpstr>Preprocessing steps</vt:lpstr>
      <vt:lpstr>Finding u_1</vt:lpstr>
      <vt:lpstr>Finding u_1 (cont’)</vt:lpstr>
      <vt:lpstr>Finding u_2</vt:lpstr>
      <vt:lpstr>Finding u_2 (cont’)</vt:lpstr>
      <vt:lpstr>PCA in general</vt:lpstr>
      <vt:lpstr>Autoencoder</vt:lpstr>
      <vt:lpstr>Autoencoder</vt:lpstr>
      <vt:lpstr>Autoencoder</vt:lpstr>
      <vt:lpstr>Autoencoder as non-linear PCA</vt:lpstr>
      <vt:lpstr>Autoencoder example</vt:lpstr>
      <vt:lpstr>Remember the SE network?</vt:lpstr>
      <vt:lpstr>SE block architecture</vt:lpstr>
      <vt:lpstr>Stacked autoencoder</vt:lpstr>
      <vt:lpstr>Convolutional autoencoder</vt:lpstr>
      <vt:lpstr>Convolutional autoencoder</vt:lpstr>
      <vt:lpstr>Recurrent autoencoder</vt:lpstr>
      <vt:lpstr>Denoising autoencoder</vt:lpstr>
      <vt:lpstr>Variational autoencoder</vt:lpstr>
      <vt:lpstr>Variational autoencoder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陳弘軒 (hhchen)</cp:lastModifiedBy>
  <cp:revision>377</cp:revision>
  <dcterms:created xsi:type="dcterms:W3CDTF">2017-07-18T04:01:26Z</dcterms:created>
  <dcterms:modified xsi:type="dcterms:W3CDTF">2019-12-24T05:57:24Z</dcterms:modified>
</cp:coreProperties>
</file>